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98" r:id="rId3"/>
    <p:sldId id="331" r:id="rId4"/>
    <p:sldId id="332" r:id="rId5"/>
    <p:sldId id="333" r:id="rId6"/>
    <p:sldId id="334" r:id="rId7"/>
    <p:sldId id="335" r:id="rId8"/>
    <p:sldId id="33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A4E6"/>
    <a:srgbClr val="CC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9502" autoAdjust="0"/>
  </p:normalViewPr>
  <p:slideViewPr>
    <p:cSldViewPr snapToGrid="0">
      <p:cViewPr varScale="1">
        <p:scale>
          <a:sx n="66" d="100"/>
          <a:sy n="66" d="100"/>
        </p:scale>
        <p:origin x="85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42BFF-424F-4734-BDF5-6A4BC413651A}" type="datetimeFigureOut">
              <a:rPr lang="en-US" smtClean="0"/>
              <a:t>5/3/2021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E5D93-377C-4C31-92BF-7F7CED471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82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E5D93-377C-4C31-92BF-7F7CED4715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78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F3043-A420-4A62-B629-AC3D61B034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28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F3043-A420-4A62-B629-AC3D61B034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28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F3043-A420-4A62-B629-AC3D61B034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28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067" y="1020431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ScotRail</a:t>
            </a:r>
            <a:r>
              <a:rPr lang="en-US" b="1" dirty="0"/>
              <a:t> </a:t>
            </a:r>
            <a:r>
              <a:rPr lang="en-US" b="1" dirty="0" smtClean="0"/>
              <a:t>Company: </a:t>
            </a:r>
            <a:r>
              <a:rPr lang="en-US" b="1" dirty="0" smtClean="0"/>
              <a:t>Strategic </a:t>
            </a:r>
            <a:r>
              <a:rPr lang="en-US" b="1" dirty="0"/>
              <a:t>Approach</a:t>
            </a:r>
            <a:r>
              <a:rPr lang="en-US" dirty="0"/>
              <a:t/>
            </a:r>
            <a:br>
              <a:rPr lang="en-US" dirty="0"/>
            </a:br>
            <a:endParaRPr lang="en-US" sz="3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218566"/>
              </p:ext>
            </p:extLst>
          </p:nvPr>
        </p:nvGraphicFramePr>
        <p:xfrm>
          <a:off x="4818743" y="3878103"/>
          <a:ext cx="3432401" cy="548640"/>
        </p:xfrm>
        <a:graphic>
          <a:graphicData uri="http://schemas.openxmlformats.org/drawingml/2006/table">
            <a:tbl>
              <a:tblPr/>
              <a:tblGrid>
                <a:gridCol w="3432401">
                  <a:extLst>
                    <a:ext uri="{9D8B030D-6E8A-4147-A177-3AD203B41FA5}">
                      <a16:colId xmlns:a16="http://schemas.microsoft.com/office/drawing/2014/main" val="21166662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278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 smtClean="0">
                          <a:solidFill>
                            <a:srgbClr val="202124"/>
                          </a:solidFill>
                          <a:effectLst/>
                          <a:latin typeface="Roboto"/>
                        </a:rPr>
                        <a:t>            </a:t>
                      </a:r>
                      <a:r>
                        <a:rPr lang="en-US" b="1" dirty="0" err="1" smtClean="0">
                          <a:solidFill>
                            <a:srgbClr val="202124"/>
                          </a:solidFill>
                          <a:effectLst/>
                          <a:latin typeface="Roboto"/>
                        </a:rPr>
                        <a:t>Marwa</a:t>
                      </a:r>
                      <a:r>
                        <a:rPr lang="en-US" b="1" dirty="0" smtClean="0">
                          <a:solidFill>
                            <a:srgbClr val="202124"/>
                          </a:solidFill>
                          <a:effectLst/>
                          <a:latin typeface="Roboto"/>
                        </a:rPr>
                        <a:t> </a:t>
                      </a:r>
                      <a:r>
                        <a:rPr lang="en-US" b="1" dirty="0" err="1">
                          <a:solidFill>
                            <a:srgbClr val="202124"/>
                          </a:solidFill>
                          <a:effectLst/>
                          <a:latin typeface="Roboto"/>
                        </a:rPr>
                        <a:t>Almulla</a:t>
                      </a:r>
                      <a:endParaRPr lang="en-US" b="1" dirty="0">
                        <a:solidFill>
                          <a:srgbClr val="5F6368"/>
                        </a:solidFill>
                        <a:effectLst/>
                        <a:latin typeface="Roboto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70187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112606" y="4103578"/>
            <a:ext cx="1539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69827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4037" y="742819"/>
            <a:ext cx="7704667" cy="111500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Strategic Approach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43" y="1857828"/>
            <a:ext cx="11292114" cy="4840514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dirty="0"/>
              <a:t>The strategic approach of a firm is used in navigating the market and dealing with competition.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firm uses its strategic approach in decision-making, setting goals, and examining its operations' strengths and weaknesses. </a:t>
            </a:r>
            <a:endParaRPr lang="en-US" dirty="0" smtClean="0"/>
          </a:p>
          <a:p>
            <a:r>
              <a:rPr lang="en-US" dirty="0" smtClean="0"/>
              <a:t>The above aspects </a:t>
            </a:r>
            <a:r>
              <a:rPr lang="en-US" dirty="0"/>
              <a:t>are present in the strategic approach of </a:t>
            </a:r>
            <a:r>
              <a:rPr lang="en-US" dirty="0" err="1"/>
              <a:t>ScotRail</a:t>
            </a:r>
            <a:r>
              <a:rPr lang="en-US" dirty="0"/>
              <a:t> Company; customer journey, segmentation, targeting, overall communication approach and services offered.</a:t>
            </a:r>
          </a:p>
          <a:p>
            <a:pPr lvl="0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82086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580" y="-215123"/>
            <a:ext cx="7704667" cy="1981200"/>
          </a:xfrm>
        </p:spPr>
        <p:txBody>
          <a:bodyPr/>
          <a:lstStyle/>
          <a:p>
            <a:pPr algn="ctr"/>
            <a:r>
              <a:rPr lang="en-US" b="1" dirty="0" smtClean="0"/>
              <a:t>Data: </a:t>
            </a:r>
            <a:r>
              <a:rPr lang="en-US" b="1" dirty="0" smtClean="0"/>
              <a:t>Customer </a:t>
            </a:r>
            <a:r>
              <a:rPr lang="en-US" b="1" dirty="0"/>
              <a:t>Journey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97" y="1883802"/>
            <a:ext cx="11296889" cy="4479758"/>
          </a:xfrm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err="1" smtClean="0"/>
              <a:t>ScotRail</a:t>
            </a:r>
            <a:r>
              <a:rPr lang="en-US" dirty="0" smtClean="0"/>
              <a:t> </a:t>
            </a:r>
            <a:r>
              <a:rPr lang="en-US" dirty="0"/>
              <a:t>deals with a variety of customers who choose their train services. The customers range from tourists, those in need of business trips and leisure.</a:t>
            </a:r>
          </a:p>
          <a:p>
            <a:pPr lvl="0"/>
            <a:r>
              <a:rPr lang="en-US" dirty="0"/>
              <a:t>From the customers of the organization, 47 percent choose the train services for leisure, 39 percent for commuting services, while 14 percent for business trips.</a:t>
            </a:r>
          </a:p>
          <a:p>
            <a:pPr lvl="0"/>
            <a:r>
              <a:rPr lang="en-US" dirty="0"/>
              <a:t>The firm has the objective of providing the best railway services in Scotland, increasing its customers. </a:t>
            </a:r>
            <a:endParaRPr lang="en-US" dirty="0" smtClean="0"/>
          </a:p>
          <a:p>
            <a:pPr lvl="0"/>
            <a:r>
              <a:rPr lang="en-US" dirty="0" smtClean="0"/>
              <a:t>Based </a:t>
            </a:r>
            <a:r>
              <a:rPr lang="en-US" dirty="0"/>
              <a:t>on the national Passenger Railway Survey, conducted in 2018 and 2019 to establish customer satisfaction of </a:t>
            </a:r>
            <a:r>
              <a:rPr lang="en-US" dirty="0" err="1"/>
              <a:t>ScotRail</a:t>
            </a:r>
            <a:r>
              <a:rPr lang="en-US" dirty="0"/>
              <a:t>, the following was found. </a:t>
            </a:r>
            <a:endParaRPr lang="en-US" dirty="0" smtClean="0"/>
          </a:p>
          <a:p>
            <a:pPr lvl="0"/>
            <a:r>
              <a:rPr lang="en-US" dirty="0" smtClean="0"/>
              <a:t>79 </a:t>
            </a:r>
            <a:r>
              <a:rPr lang="en-US" dirty="0"/>
              <a:t>percent of the customers who completed the survey claimed that they contended with the services offered by </a:t>
            </a:r>
            <a:r>
              <a:rPr lang="en-US" dirty="0" err="1"/>
              <a:t>ScotRail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ScotRail</a:t>
            </a:r>
            <a:r>
              <a:rPr lang="en-US" dirty="0" smtClean="0"/>
              <a:t>, 2021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Also, the overall customer satisfaction increased by 6 percent in 2019 compared to the 79 percent satisfaction in 2018. </a:t>
            </a:r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aspect of punctuality and better handling of customers has increased the number of customers for the past three years. </a:t>
            </a:r>
            <a:endParaRPr lang="en-US" dirty="0" smtClean="0"/>
          </a:p>
          <a:p>
            <a:pPr lvl="0"/>
            <a:r>
              <a:rPr lang="en-US" dirty="0" smtClean="0"/>
              <a:t>In </a:t>
            </a:r>
            <a:r>
              <a:rPr lang="en-US" dirty="0"/>
              <a:t>2019, for instance, more than 99 million passengers used </a:t>
            </a:r>
            <a:r>
              <a:rPr lang="en-US" dirty="0" err="1"/>
              <a:t>ScotRail</a:t>
            </a:r>
            <a:r>
              <a:rPr lang="en-US" dirty="0"/>
              <a:t>.</a:t>
            </a:r>
          </a:p>
          <a:p>
            <a:pPr marL="0" marR="0" indent="0" algn="just">
              <a:lnSpc>
                <a:spcPct val="16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74430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009" y="-529473"/>
            <a:ext cx="7704667" cy="1981200"/>
          </a:xfrm>
        </p:spPr>
        <p:txBody>
          <a:bodyPr/>
          <a:lstStyle/>
          <a:p>
            <a:pPr algn="ctr"/>
            <a:r>
              <a:rPr lang="en-US" b="1" dirty="0"/>
              <a:t>Segmentation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1843315"/>
            <a:ext cx="11277599" cy="4636314"/>
          </a:xfrm>
          <a:solidFill>
            <a:srgbClr val="FFC000"/>
          </a:solidFill>
        </p:spPr>
        <p:txBody>
          <a:bodyPr>
            <a:normAutofit/>
          </a:bodyPr>
          <a:lstStyle/>
          <a:p>
            <a:pPr lvl="0"/>
            <a:r>
              <a:rPr lang="en-US" dirty="0" err="1"/>
              <a:t>ScotRail</a:t>
            </a:r>
            <a:r>
              <a:rPr lang="en-US" b="1" dirty="0"/>
              <a:t> </a:t>
            </a:r>
            <a:r>
              <a:rPr lang="en-US" dirty="0"/>
              <a:t>Company has three prominent market segmentations.</a:t>
            </a:r>
          </a:p>
          <a:p>
            <a:pPr lvl="0"/>
            <a:r>
              <a:rPr lang="en-US" dirty="0"/>
              <a:t>The organization has divided its customers based on the nature of the trip they take. </a:t>
            </a:r>
            <a:endParaRPr lang="en-US" dirty="0" smtClean="0"/>
          </a:p>
          <a:p>
            <a:pPr lvl="0"/>
            <a:r>
              <a:rPr lang="en-US" dirty="0" smtClean="0"/>
              <a:t>For </a:t>
            </a:r>
            <a:r>
              <a:rPr lang="en-US" dirty="0"/>
              <a:t>example, the tourists who board the train fall under the leisure segment, the commuting segment involves workers, while the business trip entails work and other official business.</a:t>
            </a:r>
          </a:p>
          <a:p>
            <a:pPr lvl="0"/>
            <a:r>
              <a:rPr lang="en-US" dirty="0"/>
              <a:t>The demand of each category of customers varies depending on economic aspects.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55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Targeting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9" y="1828801"/>
            <a:ext cx="11321142" cy="3986456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en-US" dirty="0"/>
              <a:t>The first-class tickets, which have benefits such as extra comfort, flexibility in the ticket options, and free drinks, are used to target the wealthy and the middle-class citizens.</a:t>
            </a:r>
          </a:p>
          <a:p>
            <a:pPr lvl="0"/>
            <a:r>
              <a:rPr lang="en-US" dirty="0"/>
              <a:t>For the business trips, </a:t>
            </a:r>
            <a:r>
              <a:rPr lang="en-US" dirty="0" err="1"/>
              <a:t>ScotRail</a:t>
            </a:r>
            <a:r>
              <a:rPr lang="en-US" dirty="0"/>
              <a:t> targets middle-class earners.</a:t>
            </a:r>
          </a:p>
          <a:p>
            <a:pPr lvl="0"/>
            <a:r>
              <a:rPr lang="en-US" dirty="0"/>
              <a:t>The firm targets tourists for the leisure segmentation, both local and foreign.</a:t>
            </a:r>
          </a:p>
          <a:p>
            <a:pPr lvl="0"/>
            <a:r>
              <a:rPr lang="en-US" dirty="0"/>
              <a:t>In the commuting segment, the organization targets low-income earners and the middle class.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477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Communication approach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43" y="1843314"/>
            <a:ext cx="11292113" cy="4015485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en-US" dirty="0" err="1"/>
              <a:t>ScotRail</a:t>
            </a:r>
            <a:r>
              <a:rPr lang="en-US" dirty="0"/>
              <a:t> has the "check your journey," an online platform where customers can check the network map, set alerts, and check other services. </a:t>
            </a:r>
            <a:endParaRPr lang="en-US" dirty="0" smtClean="0"/>
          </a:p>
          <a:p>
            <a:pPr lvl="0"/>
            <a:r>
              <a:rPr lang="en-US" dirty="0" smtClean="0"/>
              <a:t>The </a:t>
            </a:r>
            <a:r>
              <a:rPr lang="en-US" dirty="0"/>
              <a:t>platform helps in fostering effective communication and interaction.</a:t>
            </a:r>
          </a:p>
          <a:p>
            <a:pPr lvl="0"/>
            <a:r>
              <a:rPr lang="en-US" dirty="0"/>
              <a:t>For urgent inquiries, the contact information is provided where customers can call at any given time.</a:t>
            </a:r>
          </a:p>
          <a:p>
            <a:pPr lvl="0"/>
            <a:r>
              <a:rPr lang="en-US" dirty="0"/>
              <a:t>The online portal of </a:t>
            </a:r>
            <a:r>
              <a:rPr lang="en-US" dirty="0" err="1"/>
              <a:t>ScotRail</a:t>
            </a:r>
            <a:r>
              <a:rPr lang="en-US" dirty="0"/>
              <a:t> is also helpful in enhancing communication as customers can leave a comment, complaint, or a claim for a refund which the customer service team responds.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522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Services offered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30" y="1843314"/>
            <a:ext cx="11175378" cy="4015485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en-US" dirty="0"/>
              <a:t>Offers delivery services across the country</a:t>
            </a:r>
          </a:p>
          <a:p>
            <a:pPr lvl="0"/>
            <a:r>
              <a:rPr lang="en-US" dirty="0"/>
              <a:t>Provides train services for business trips, leisure, and commuting services.</a:t>
            </a:r>
          </a:p>
          <a:p>
            <a:pPr lvl="0"/>
            <a:r>
              <a:rPr lang="en-US" dirty="0" err="1"/>
              <a:t>ScotRail</a:t>
            </a:r>
            <a:r>
              <a:rPr lang="en-US" dirty="0"/>
              <a:t> offers free tickets for Job-seekers attending interviews.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69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/>
              <a:t>Our Business Areas | </a:t>
            </a:r>
            <a:r>
              <a:rPr lang="en-US" dirty="0" err="1"/>
              <a:t>ScotRail</a:t>
            </a:r>
            <a:r>
              <a:rPr lang="en-US" dirty="0"/>
              <a:t>. (2021). Retrieved 1 May 2021, from https://www.scotrail.co.uk/about-scotrail/start-your-journey-success/our-business-areas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96129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477</Words>
  <Application>Microsoft Office PowerPoint</Application>
  <PresentationFormat>Widescreen</PresentationFormat>
  <Paragraphs>42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 MT</vt:lpstr>
      <vt:lpstr>Roboto</vt:lpstr>
      <vt:lpstr>Times New Roman</vt:lpstr>
      <vt:lpstr>Wingdings 2</vt:lpstr>
      <vt:lpstr>Dividend</vt:lpstr>
      <vt:lpstr>ScotRail Company: Strategic Approach </vt:lpstr>
      <vt:lpstr>Strategic Approach </vt:lpstr>
      <vt:lpstr>Data: Customer Journey </vt:lpstr>
      <vt:lpstr>Segmentation </vt:lpstr>
      <vt:lpstr>Targeting </vt:lpstr>
      <vt:lpstr>Communication approach </vt:lpstr>
      <vt:lpstr>Services offered </vt:lpstr>
      <vt:lpstr>Reference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Marketing</dc:title>
  <dc:creator>Ryan Langan</dc:creator>
  <cp:lastModifiedBy>user</cp:lastModifiedBy>
  <cp:revision>224</cp:revision>
  <dcterms:created xsi:type="dcterms:W3CDTF">2020-05-14T23:31:58Z</dcterms:created>
  <dcterms:modified xsi:type="dcterms:W3CDTF">2021-05-02T22:34:55Z</dcterms:modified>
</cp:coreProperties>
</file>